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58" r:id="rId3"/>
    <p:sldId id="264" r:id="rId4"/>
    <p:sldId id="262" r:id="rId5"/>
    <p:sldId id="271" r:id="rId6"/>
    <p:sldId id="272" r:id="rId7"/>
    <p:sldId id="273" r:id="rId8"/>
    <p:sldId id="270" r:id="rId9"/>
    <p:sldId id="276" r:id="rId10"/>
    <p:sldId id="275" r:id="rId11"/>
    <p:sldId id="268" r:id="rId12"/>
    <p:sldId id="267" r:id="rId13"/>
    <p:sldId id="274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8"/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3D8866-DB8D-314B-B2EC-A53860BA06DC}" v="189" dt="2021-05-09T18:15:14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843D8866-DB8D-314B-B2EC-A53860BA06DC}"/>
    <pc:docChg chg="modSld">
      <pc:chgData name="Zrinka Jurčević" userId="0b24b88d-47f3-4db2-ad81-ac8a28adbcb8" providerId="ADAL" clId="{843D8866-DB8D-314B-B2EC-A53860BA06DC}" dt="2021-05-09T18:15:14.655" v="11" actId="113"/>
      <pc:docMkLst>
        <pc:docMk/>
      </pc:docMkLst>
      <pc:sldChg chg="modSp mod">
        <pc:chgData name="Zrinka Jurčević" userId="0b24b88d-47f3-4db2-ad81-ac8a28adbcb8" providerId="ADAL" clId="{843D8866-DB8D-314B-B2EC-A53860BA06DC}" dt="2021-05-09T18:13:25.818" v="0" actId="1076"/>
        <pc:sldMkLst>
          <pc:docMk/>
          <pc:sldMk cId="3158467256" sldId="272"/>
        </pc:sldMkLst>
        <pc:spChg chg="mod">
          <ac:chgData name="Zrinka Jurčević" userId="0b24b88d-47f3-4db2-ad81-ac8a28adbcb8" providerId="ADAL" clId="{843D8866-DB8D-314B-B2EC-A53860BA06DC}" dt="2021-05-09T18:13:25.818" v="0" actId="1076"/>
          <ac:spMkLst>
            <pc:docMk/>
            <pc:sldMk cId="3158467256" sldId="272"/>
            <ac:spMk id="2" creationId="{8A4F9E08-CC5D-C44A-A88E-7299B5341E81}"/>
          </ac:spMkLst>
        </pc:spChg>
      </pc:sldChg>
      <pc:sldChg chg="modSp">
        <pc:chgData name="Zrinka Jurčević" userId="0b24b88d-47f3-4db2-ad81-ac8a28adbcb8" providerId="ADAL" clId="{843D8866-DB8D-314B-B2EC-A53860BA06DC}" dt="2021-05-09T18:15:14.655" v="11" actId="113"/>
        <pc:sldMkLst>
          <pc:docMk/>
          <pc:sldMk cId="1348085266" sldId="275"/>
        </pc:sldMkLst>
        <pc:spChg chg="mod">
          <ac:chgData name="Zrinka Jurčević" userId="0b24b88d-47f3-4db2-ad81-ac8a28adbcb8" providerId="ADAL" clId="{843D8866-DB8D-314B-B2EC-A53860BA06DC}" dt="2021-05-09T18:15:14.655" v="11" actId="113"/>
          <ac:spMkLst>
            <pc:docMk/>
            <pc:sldMk cId="1348085266" sldId="275"/>
            <ac:spMk id="3" creationId="{D0F2E0DD-48A7-DF44-9CEA-FE42AEC2E55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E12B3-9B88-6943-9232-7CB048FC7873}" type="datetimeFigureOut">
              <a:rPr lang="en-HR" smtClean="0"/>
              <a:t>09.05.2021.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D9536-7A63-A94E-82D1-03116759FA40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3999633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D9536-7A63-A94E-82D1-03116759FA40}" type="slidenum">
              <a:rPr lang="en-HR" smtClean="0"/>
              <a:t>9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87633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9.png"/><Relationship Id="rId7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hyperlink" Target="https://www.e-sfera.hr/dodatni-digitalni-sadrzaji/1c1acd19-d457-4c0c-a49e-702cc30ba040/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12.pn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0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3" y="137431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19059" y="1403935"/>
            <a:ext cx="3537388" cy="349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562" y="528689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38283" y="2881351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D96083-1544-0E47-AF0F-CCC9CDA7195B}"/>
              </a:ext>
            </a:extLst>
          </p:cNvPr>
          <p:cNvSpPr/>
          <p:nvPr/>
        </p:nvSpPr>
        <p:spPr>
          <a:xfrm>
            <a:off x="1874245" y="439237"/>
            <a:ext cx="98145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višerječna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skupova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kongresa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simpozija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…?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F2E0DD-48A7-DF44-9CEA-FE42AEC2E55A}"/>
              </a:ext>
            </a:extLst>
          </p:cNvPr>
          <p:cNvSpPr/>
          <p:nvPr/>
        </p:nvSpPr>
        <p:spPr>
          <a:xfrm>
            <a:off x="219709" y="2225962"/>
            <a:ext cx="8332949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M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elodije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K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varnera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O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limpijske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gre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vjetski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k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ongres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tomatologa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M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eđunarodna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k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onferencija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ž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enama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oduzetništvu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9" name="Picture 8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7F35E8EA-E84D-E84D-8C33-A39E650C8B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7"/>
          <a:stretch/>
        </p:blipFill>
        <p:spPr>
          <a:xfrm>
            <a:off x="5268220" y="1832582"/>
            <a:ext cx="2644387" cy="238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0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62163" y="150564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95" y="553692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133912" y="1850837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DD393D-B952-3746-8F20-D726E40AD6EE}"/>
              </a:ext>
            </a:extLst>
          </p:cNvPr>
          <p:cNvSpPr/>
          <p:nvPr/>
        </p:nvSpPr>
        <p:spPr>
          <a:xfrm>
            <a:off x="1928190" y="383638"/>
            <a:ext cx="89714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godinu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točna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izvedene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Božić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58C2D5-5301-5540-9D1F-5B0CAC3666A4}"/>
              </a:ext>
            </a:extLst>
          </p:cNvPr>
          <p:cNvSpPr txBox="1"/>
          <p:nvPr/>
        </p:nvSpPr>
        <p:spPr>
          <a:xfrm>
            <a:off x="8778240" y="2875508"/>
            <a:ext cx="2694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NOVA GODINA I BOŽIĆ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CFBCF7-FAD1-CE4C-9C93-C21857556921}"/>
              </a:ext>
            </a:extLst>
          </p:cNvPr>
          <p:cNvSpPr/>
          <p:nvPr/>
        </p:nvSpPr>
        <p:spPr>
          <a:xfrm>
            <a:off x="317918" y="151141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Mnogo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uspjeha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n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g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odini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Želim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sretnu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F0"/>
                </a:solidFill>
                <a:latin typeface="Calibri" panose="020F0502020204030204" pitchFamily="34" charset="0"/>
              </a:rPr>
              <a:t>g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odinu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E7680C-DEE6-AF43-93EF-08DC96519856}"/>
              </a:ext>
            </a:extLst>
          </p:cNvPr>
          <p:cNvSpPr/>
          <p:nvPr/>
        </p:nvSpPr>
        <p:spPr>
          <a:xfrm>
            <a:off x="1495213" y="2134955"/>
            <a:ext cx="5826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alibri" panose="020F0502020204030204" pitchFamily="34" charset="0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ova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g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cijela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godina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dolazi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F2EB4D-14EE-FE42-AA1F-EE5D9A6892F2}"/>
              </a:ext>
            </a:extLst>
          </p:cNvPr>
          <p:cNvSpPr/>
          <p:nvPr/>
        </p:nvSpPr>
        <p:spPr>
          <a:xfrm>
            <a:off x="1453426" y="3455385"/>
            <a:ext cx="6150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ova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g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1.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siječnja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državni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praznik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CBF96B-95AE-0E46-8156-9CBBF44E965B}"/>
              </a:ext>
            </a:extLst>
          </p:cNvPr>
          <p:cNvSpPr/>
          <p:nvPr/>
        </p:nvSpPr>
        <p:spPr>
          <a:xfrm>
            <a:off x="232965" y="4658791"/>
            <a:ext cx="9375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B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ožić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25.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prosinca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kršćanski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blagdan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;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b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ožićni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sajam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b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ožićna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čestitka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b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ožićni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blagdani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b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ožićnica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uiExpand="1" build="p"/>
      <p:bldP spid="9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07456" y="122365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76" y="522949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583168" y="2485793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F01B32-8530-F346-9AAD-1F3F58B34C5A}"/>
              </a:ext>
            </a:extLst>
          </p:cNvPr>
          <p:cNvSpPr txBox="1"/>
          <p:nvPr/>
        </p:nvSpPr>
        <p:spPr>
          <a:xfrm>
            <a:off x="351433" y="1359957"/>
            <a:ext cx="7400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PRED NAMA JE MEĐUNARODNI PRAZNIK RADA KOJI JOŠ  NOSI NAZIV PRVI SVIBNJA JER SE OBILJEŽA PRVI DAN MJESECA SVIBNJA.</a:t>
            </a:r>
          </a:p>
        </p:txBody>
      </p:sp>
      <p:pic>
        <p:nvPicPr>
          <p:cNvPr id="4" name="Graphic 3" descr="Pen with solid fill">
            <a:extLst>
              <a:ext uri="{FF2B5EF4-FFF2-40B4-BE49-F238E27FC236}">
                <a16:creationId xmlns:a16="http://schemas.microsoft.com/office/drawing/2014/main" id="{0D6BD5B2-9163-9241-9FDF-921D9F0BEB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27112" y="671460"/>
            <a:ext cx="637970" cy="6379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9FBCFC-EA75-9842-A2F2-CA7E68A72847}"/>
              </a:ext>
            </a:extLst>
          </p:cNvPr>
          <p:cNvSpPr txBox="1"/>
          <p:nvPr/>
        </p:nvSpPr>
        <p:spPr>
          <a:xfrm>
            <a:off x="2150012" y="504060"/>
            <a:ext cx="7891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Podcrtaj riječi koje treba pisati velikim početnim slovom.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E81EFF-8E05-F54C-BD6F-B7991A29C236}"/>
              </a:ext>
            </a:extLst>
          </p:cNvPr>
          <p:cNvSpPr txBox="1"/>
          <p:nvPr/>
        </p:nvSpPr>
        <p:spPr>
          <a:xfrm>
            <a:off x="974087" y="2858504"/>
            <a:ext cx="6834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slovo ispred točno napisanog imena.</a:t>
            </a:r>
          </a:p>
        </p:txBody>
      </p:sp>
      <p:pic>
        <p:nvPicPr>
          <p:cNvPr id="12" name="Graphic 11" descr="Pen with solid fill">
            <a:extLst>
              <a:ext uri="{FF2B5EF4-FFF2-40B4-BE49-F238E27FC236}">
                <a16:creationId xmlns:a16="http://schemas.microsoft.com/office/drawing/2014/main" id="{D6117D61-0BF0-EC40-AE67-B83BA10BF4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4435" y="2858504"/>
            <a:ext cx="637970" cy="6379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A5F9DB-C47A-1442-A4C2-D20DA1E90942}"/>
              </a:ext>
            </a:extLst>
          </p:cNvPr>
          <p:cNvSpPr txBox="1"/>
          <p:nvPr/>
        </p:nvSpPr>
        <p:spPr>
          <a:xfrm>
            <a:off x="846571" y="3383421"/>
            <a:ext cx="78629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800" dirty="0" err="1"/>
              <a:t>Zimske</a:t>
            </a:r>
            <a:r>
              <a:rPr lang="en-US" sz="2800" dirty="0"/>
              <a:t> </a:t>
            </a:r>
            <a:r>
              <a:rPr lang="en-US" sz="2800" dirty="0" err="1"/>
              <a:t>Olimpijske</a:t>
            </a:r>
            <a:r>
              <a:rPr lang="en-US" sz="2800" dirty="0"/>
              <a:t> </a:t>
            </a:r>
            <a:r>
              <a:rPr lang="en-US" sz="2800" dirty="0" err="1"/>
              <a:t>igre</a:t>
            </a:r>
            <a:endParaRPr lang="en-US" sz="2800" dirty="0"/>
          </a:p>
          <a:p>
            <a:pPr marL="342900" indent="-342900">
              <a:buAutoNum type="alphaLcParenR"/>
            </a:pPr>
            <a:r>
              <a:rPr lang="en-US" sz="2800" dirty="0"/>
              <a:t>8. </a:t>
            </a:r>
            <a:r>
              <a:rPr lang="en-US" sz="2800" dirty="0" err="1"/>
              <a:t>Međunarodni</a:t>
            </a:r>
            <a:r>
              <a:rPr lang="en-US" sz="2800" dirty="0"/>
              <a:t> </a:t>
            </a:r>
            <a:r>
              <a:rPr lang="en-US" sz="2800" dirty="0" err="1"/>
              <a:t>kongres</a:t>
            </a:r>
            <a:r>
              <a:rPr lang="en-US" sz="2800" dirty="0"/>
              <a:t> </a:t>
            </a:r>
            <a:r>
              <a:rPr lang="en-US" sz="2800" dirty="0" err="1"/>
              <a:t>Slavista</a:t>
            </a:r>
            <a:endParaRPr lang="en-US" sz="2800" dirty="0"/>
          </a:p>
          <a:p>
            <a:pPr marL="342900" indent="-342900">
              <a:buAutoNum type="alphaLcParenR"/>
            </a:pPr>
            <a:r>
              <a:rPr lang="en-US" sz="2800" dirty="0" err="1"/>
              <a:t>humanitarna</a:t>
            </a:r>
            <a:r>
              <a:rPr lang="en-US" sz="2800" dirty="0"/>
              <a:t> </a:t>
            </a:r>
            <a:r>
              <a:rPr lang="en-US" sz="2800" dirty="0" err="1"/>
              <a:t>akcija</a:t>
            </a:r>
            <a:r>
              <a:rPr lang="en-US" sz="2800" dirty="0"/>
              <a:t> </a:t>
            </a:r>
            <a:r>
              <a:rPr lang="en-US" sz="2800" dirty="0" err="1"/>
              <a:t>Tisuću</a:t>
            </a:r>
            <a:r>
              <a:rPr lang="en-US" sz="2800" dirty="0"/>
              <a:t> </a:t>
            </a:r>
            <a:r>
              <a:rPr lang="en-US" sz="2800" dirty="0" err="1"/>
              <a:t>osmjeha</a:t>
            </a:r>
            <a:endParaRPr lang="en-US" sz="2800" dirty="0"/>
          </a:p>
          <a:p>
            <a:pPr marL="342900" indent="-342900">
              <a:buAutoNum type="alphaLcParenR"/>
            </a:pPr>
            <a:endParaRPr lang="en-HR" dirty="0"/>
          </a:p>
        </p:txBody>
      </p:sp>
      <p:pic>
        <p:nvPicPr>
          <p:cNvPr id="14" name="Graphic 13" descr="Pen with solid fill">
            <a:extLst>
              <a:ext uri="{FF2B5EF4-FFF2-40B4-BE49-F238E27FC236}">
                <a16:creationId xmlns:a16="http://schemas.microsoft.com/office/drawing/2014/main" id="{30D1A355-36A3-4E46-9792-D6A1FA5B06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95" y="4910511"/>
            <a:ext cx="637970" cy="6379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8CB900-6DFF-4246-90B2-CD9BF72839E8}"/>
              </a:ext>
            </a:extLst>
          </p:cNvPr>
          <p:cNvSpPr txBox="1"/>
          <p:nvPr/>
        </p:nvSpPr>
        <p:spPr>
          <a:xfrm>
            <a:off x="789789" y="4979711"/>
            <a:ext cx="9252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Želim vam ugodne božićne blagdane i </a:t>
            </a:r>
            <a:r>
              <a:rPr lang="en-US" sz="2800" dirty="0" err="1"/>
              <a:t>uspješnu</a:t>
            </a:r>
            <a:r>
              <a:rPr lang="en-US" sz="2800" dirty="0"/>
              <a:t> </a:t>
            </a:r>
            <a:r>
              <a:rPr lang="en-US" sz="2800" dirty="0" err="1"/>
              <a:t>Novu</a:t>
            </a:r>
            <a:r>
              <a:rPr lang="en-US" sz="2800" dirty="0"/>
              <a:t> </a:t>
            </a:r>
            <a:r>
              <a:rPr lang="en-US" sz="2800" dirty="0" err="1"/>
              <a:t>godinu</a:t>
            </a:r>
            <a:r>
              <a:rPr lang="en-US" sz="2800" dirty="0"/>
              <a:t>!</a:t>
            </a:r>
            <a:endParaRPr lang="en-HR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0ED519-6FE7-024A-87AD-719E7D52B404}"/>
              </a:ext>
            </a:extLst>
          </p:cNvPr>
          <p:cNvSpPr txBox="1"/>
          <p:nvPr/>
        </p:nvSpPr>
        <p:spPr>
          <a:xfrm>
            <a:off x="3144807" y="5532728"/>
            <a:ext cx="4357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a) točno              b) netočno</a:t>
            </a:r>
            <a:endParaRPr lang="en-HR" sz="28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B8EC2E6-7875-0749-8111-6B6DD5AF5883}"/>
              </a:ext>
            </a:extLst>
          </p:cNvPr>
          <p:cNvCxnSpPr>
            <a:cxnSpLocks/>
          </p:cNvCxnSpPr>
          <p:nvPr/>
        </p:nvCxnSpPr>
        <p:spPr>
          <a:xfrm>
            <a:off x="2711330" y="1798749"/>
            <a:ext cx="2372584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6C2572-099B-7745-A42A-5403C48FA78B}"/>
              </a:ext>
            </a:extLst>
          </p:cNvPr>
          <p:cNvCxnSpPr>
            <a:cxnSpLocks/>
          </p:cNvCxnSpPr>
          <p:nvPr/>
        </p:nvCxnSpPr>
        <p:spPr>
          <a:xfrm>
            <a:off x="3345774" y="2216345"/>
            <a:ext cx="94661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3DCF7FF9-B561-5741-8D8B-B15881B32DFA}"/>
              </a:ext>
            </a:extLst>
          </p:cNvPr>
          <p:cNvSpPr/>
          <p:nvPr/>
        </p:nvSpPr>
        <p:spPr>
          <a:xfrm>
            <a:off x="789789" y="4280867"/>
            <a:ext cx="514447" cy="5354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45FE684-6F7E-4F4F-A62C-C7740190D16E}"/>
              </a:ext>
            </a:extLst>
          </p:cNvPr>
          <p:cNvSpPr/>
          <p:nvPr/>
        </p:nvSpPr>
        <p:spPr>
          <a:xfrm>
            <a:off x="5428326" y="5550927"/>
            <a:ext cx="514447" cy="5354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600416" y="1144453"/>
            <a:ext cx="2198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Provjeri svoje znanje o pisanju velikoga početnoga slova u tekst o Istanbulu.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637845" y="2462092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Provjeri svoje znanje u pisanju blagdana i priredaba.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637845" y="3987707"/>
            <a:ext cx="1864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Razlikuj pravopisno točne i netočne rečenice.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4984688" y="1213185"/>
            <a:ext cx="1864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U tekstu označi riječi koje treba pisati velikim početnim slovom.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4984688" y="2691483"/>
            <a:ext cx="2039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964050" y="1226413"/>
            <a:ext cx="3541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Veliko početno slovo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C0EC7C-6AF1-3246-9A0C-FD6CC66900A0}"/>
              </a:ext>
            </a:extLst>
          </p:cNvPr>
          <p:cNvSpPr/>
          <p:nvPr/>
        </p:nvSpPr>
        <p:spPr>
          <a:xfrm>
            <a:off x="8155131" y="2461930"/>
            <a:ext cx="3076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vlastito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Objasni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između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jednorječnoga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višeječnoga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2C33EC7C-76A9-1A4F-9580-405198899C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558">
            <a:off x="1501075" y="293572"/>
            <a:ext cx="4528335" cy="627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C803265-6ED4-BA4F-AF7A-4F5F19FC0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50" y="517847"/>
            <a:ext cx="7251700" cy="519771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70" y="52300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87397" y="1771448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769EA-3D83-6E45-8E71-26862E8B1FC0}"/>
              </a:ext>
            </a:extLst>
          </p:cNvPr>
          <p:cNvSpPr txBox="1"/>
          <p:nvPr/>
        </p:nvSpPr>
        <p:spPr>
          <a:xfrm>
            <a:off x="8573339" y="2627828"/>
            <a:ext cx="21678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ISPUNI DRUŠTVENU PUTOVNICU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E483CF2-8C94-0244-9CF5-641716AC0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" y="633984"/>
            <a:ext cx="7806630" cy="613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35063" y="1315849"/>
            <a:ext cx="3969076" cy="392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138" y="532944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6907" y="146523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6CF51-7BEA-0646-9771-0DC769BFDA60}"/>
              </a:ext>
            </a:extLst>
          </p:cNvPr>
          <p:cNvSpPr txBox="1"/>
          <p:nvPr/>
        </p:nvSpPr>
        <p:spPr>
          <a:xfrm>
            <a:off x="8225856" y="2167696"/>
            <a:ext cx="31529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/>
              <a:t>Dva</a:t>
            </a:r>
            <a:r>
              <a:rPr lang="en-US" sz="2800" b="1" i="1" dirty="0"/>
              <a:t> </a:t>
            </a:r>
            <a:r>
              <a:rPr lang="en-US" sz="2800" b="1" i="1" dirty="0" err="1"/>
              <a:t>osnovna</a:t>
            </a:r>
            <a:r>
              <a:rPr lang="en-US" sz="2800" b="1" i="1" dirty="0"/>
              <a:t> </a:t>
            </a:r>
            <a:r>
              <a:rPr lang="en-US" sz="2800" b="1" i="1" dirty="0" err="1"/>
              <a:t>pravila</a:t>
            </a:r>
            <a:r>
              <a:rPr lang="en-US" sz="2800" b="1" i="1" dirty="0"/>
              <a:t> </a:t>
            </a:r>
            <a:r>
              <a:rPr lang="en-US" sz="2800" dirty="0"/>
              <a:t>za </a:t>
            </a:r>
            <a:r>
              <a:rPr lang="en-US" sz="2800" dirty="0" err="1"/>
              <a:t>pisanje</a:t>
            </a:r>
            <a:r>
              <a:rPr lang="en-US" sz="2800" dirty="0"/>
              <a:t> </a:t>
            </a:r>
            <a:r>
              <a:rPr lang="en-US" sz="2800" dirty="0" err="1"/>
              <a:t>velikoga</a:t>
            </a:r>
            <a:r>
              <a:rPr lang="en-US" sz="2800" dirty="0"/>
              <a:t> </a:t>
            </a:r>
            <a:r>
              <a:rPr lang="en-US" sz="2800" dirty="0" err="1"/>
              <a:t>početnoga</a:t>
            </a:r>
            <a:r>
              <a:rPr lang="en-US" sz="2800" dirty="0"/>
              <a:t> </a:t>
            </a:r>
            <a:r>
              <a:rPr lang="en-US" sz="2800" dirty="0" err="1"/>
              <a:t>slova</a:t>
            </a:r>
            <a:r>
              <a:rPr lang="en-US" sz="2800" dirty="0"/>
              <a:t> </a:t>
            </a:r>
            <a:r>
              <a:rPr lang="en-US" sz="2800" dirty="0" err="1"/>
              <a:t>kad</a:t>
            </a:r>
            <a:r>
              <a:rPr lang="en-US" sz="2800" dirty="0"/>
              <a:t> je </a:t>
            </a:r>
            <a:r>
              <a:rPr lang="en-US" sz="2800" dirty="0" err="1"/>
              <a:t>riječ</a:t>
            </a:r>
            <a:r>
              <a:rPr lang="en-US" sz="2800" dirty="0"/>
              <a:t> o </a:t>
            </a:r>
            <a:r>
              <a:rPr lang="en-US" sz="2800" b="1" i="1" dirty="0" err="1"/>
              <a:t>višerječnim</a:t>
            </a:r>
            <a:r>
              <a:rPr lang="en-US" sz="2800" b="1" i="1" dirty="0"/>
              <a:t> </a:t>
            </a:r>
            <a:r>
              <a:rPr lang="en-US" sz="2800" b="1" i="1" dirty="0" err="1"/>
              <a:t>imenima</a:t>
            </a:r>
            <a:r>
              <a:rPr lang="en-US" sz="2800" b="1" i="1" dirty="0"/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115" y="523742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F9E08-CC5D-C44A-A88E-7299B5341E81}"/>
              </a:ext>
            </a:extLst>
          </p:cNvPr>
          <p:cNvSpPr txBox="1"/>
          <p:nvPr/>
        </p:nvSpPr>
        <p:spPr>
          <a:xfrm>
            <a:off x="8503316" y="2499811"/>
            <a:ext cx="2523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BLAGDAN, PRAZNIK I SPOMENDAN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8BFEA8-DFBA-A94D-98A3-0EEAAD063A46}"/>
              </a:ext>
            </a:extLst>
          </p:cNvPr>
          <p:cNvSpPr/>
          <p:nvPr/>
        </p:nvSpPr>
        <p:spPr>
          <a:xfrm>
            <a:off x="2079846" y="382486"/>
            <a:ext cx="89256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višerječna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blagdana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praznika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spomendana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232B2D-20D0-544B-A1A5-B021947283CB}"/>
              </a:ext>
            </a:extLst>
          </p:cNvPr>
          <p:cNvSpPr txBox="1"/>
          <p:nvPr/>
        </p:nvSpPr>
        <p:spPr>
          <a:xfrm>
            <a:off x="588517" y="2371920"/>
            <a:ext cx="2694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HR" sz="2800" dirty="0">
                <a:solidFill>
                  <a:srgbClr val="FF0000"/>
                </a:solidFill>
              </a:rPr>
              <a:t>rva riječ </a:t>
            </a:r>
            <a:r>
              <a:rPr lang="en-HR" sz="2800" dirty="0"/>
              <a:t>višerječnog imena – </a:t>
            </a:r>
            <a:r>
              <a:rPr lang="en-HR" sz="2800" dirty="0">
                <a:solidFill>
                  <a:srgbClr val="FF0000"/>
                </a:solidFill>
              </a:rPr>
              <a:t>veliko početno slovo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81135E-C504-8E4F-AC3B-C4119CAF211C}"/>
              </a:ext>
            </a:extLst>
          </p:cNvPr>
          <p:cNvSpPr txBox="1"/>
          <p:nvPr/>
        </p:nvSpPr>
        <p:spPr>
          <a:xfrm>
            <a:off x="755904" y="1670304"/>
            <a:ext cx="6717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0000"/>
                </a:solidFill>
              </a:rPr>
              <a:t>D</a:t>
            </a:r>
            <a:r>
              <a:rPr lang="en-HR" sz="2800" dirty="0"/>
              <a:t>an </a:t>
            </a:r>
            <a:r>
              <a:rPr lang="en-HR" sz="2800" b="1" dirty="0">
                <a:solidFill>
                  <a:srgbClr val="00B0F0"/>
                </a:solidFill>
              </a:rPr>
              <a:t>s</a:t>
            </a:r>
            <a:r>
              <a:rPr lang="en-HR" sz="2800" dirty="0"/>
              <a:t>jećanja na </a:t>
            </a:r>
            <a:r>
              <a:rPr lang="en-HR" sz="2800" b="1" dirty="0">
                <a:solidFill>
                  <a:srgbClr val="00B0F0"/>
                </a:solidFill>
              </a:rPr>
              <a:t>ž</a:t>
            </a:r>
            <a:r>
              <a:rPr lang="en-HR" sz="2800" dirty="0"/>
              <a:t>rtvu </a:t>
            </a:r>
            <a:r>
              <a:rPr lang="en-HR" sz="2800" b="1" dirty="0">
                <a:solidFill>
                  <a:srgbClr val="FF0000"/>
                </a:solidFill>
              </a:rPr>
              <a:t>V</a:t>
            </a:r>
            <a:r>
              <a:rPr lang="en-HR" sz="2800" dirty="0"/>
              <a:t>ukovara </a:t>
            </a:r>
            <a:r>
              <a:rPr lang="en-US" sz="2800" dirty="0"/>
              <a:t>i</a:t>
            </a:r>
            <a:r>
              <a:rPr lang="en-HR" sz="2800" dirty="0"/>
              <a:t> </a:t>
            </a:r>
            <a:r>
              <a:rPr lang="en-HR" sz="2800" b="1" dirty="0">
                <a:solidFill>
                  <a:srgbClr val="FF0000"/>
                </a:solidFill>
              </a:rPr>
              <a:t>Š</a:t>
            </a:r>
            <a:r>
              <a:rPr lang="en-HR" sz="2800" dirty="0"/>
              <a:t>kabrnje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BD1474-3010-204E-8918-2864FC365D7E}"/>
              </a:ext>
            </a:extLst>
          </p:cNvPr>
          <p:cNvSpPr txBox="1"/>
          <p:nvPr/>
        </p:nvSpPr>
        <p:spPr>
          <a:xfrm>
            <a:off x="4663882" y="2284368"/>
            <a:ext cx="25193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o</a:t>
            </a:r>
            <a:r>
              <a:rPr lang="en-HR" sz="2800" dirty="0">
                <a:solidFill>
                  <a:srgbClr val="FF0000"/>
                </a:solidFill>
              </a:rPr>
              <a:t>stale riječi </a:t>
            </a:r>
            <a:r>
              <a:rPr lang="en-HR" sz="2800" dirty="0"/>
              <a:t>– </a:t>
            </a:r>
            <a:r>
              <a:rPr lang="en-HR" sz="2800" dirty="0">
                <a:solidFill>
                  <a:srgbClr val="00B0F0"/>
                </a:solidFill>
              </a:rPr>
              <a:t>malo početno slovo </a:t>
            </a:r>
            <a:r>
              <a:rPr lang="en-HR" sz="2800" dirty="0"/>
              <a:t>(osim vlastitih imena)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C5C128-C246-5841-B68B-F7F9BF0F3E25}"/>
              </a:ext>
            </a:extLst>
          </p:cNvPr>
          <p:cNvSpPr txBox="1"/>
          <p:nvPr/>
        </p:nvSpPr>
        <p:spPr>
          <a:xfrm>
            <a:off x="2413985" y="4511598"/>
            <a:ext cx="3194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0000"/>
                </a:solidFill>
              </a:rPr>
              <a:t>D</a:t>
            </a:r>
            <a:r>
              <a:rPr lang="en-HR" sz="2800" dirty="0"/>
              <a:t>an </a:t>
            </a:r>
            <a:r>
              <a:rPr lang="en-HR" sz="2800" b="1" dirty="0">
                <a:solidFill>
                  <a:srgbClr val="009DD8"/>
                </a:solidFill>
              </a:rPr>
              <a:t>h</a:t>
            </a:r>
            <a:r>
              <a:rPr lang="en-HR" sz="2800" dirty="0"/>
              <a:t>rvatske </a:t>
            </a:r>
            <a:r>
              <a:rPr lang="en-HR" sz="2800" b="1" dirty="0">
                <a:solidFill>
                  <a:srgbClr val="009DD8"/>
                </a:solidFill>
              </a:rPr>
              <a:t>k</a:t>
            </a:r>
            <a:r>
              <a:rPr lang="en-HR" sz="2800" dirty="0"/>
              <a:t>njige</a:t>
            </a:r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35657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719" y="507499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C0A2EC-D17D-874E-8D9E-03053A487334}"/>
              </a:ext>
            </a:extLst>
          </p:cNvPr>
          <p:cNvSpPr txBox="1"/>
          <p:nvPr/>
        </p:nvSpPr>
        <p:spPr>
          <a:xfrm>
            <a:off x="8481759" y="2499812"/>
            <a:ext cx="2523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BLAGDAN, PRAZNIK I SPOMENDAN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439E43-4A1B-4D41-8938-A90F3D829520}"/>
              </a:ext>
            </a:extLst>
          </p:cNvPr>
          <p:cNvSpPr txBox="1"/>
          <p:nvPr/>
        </p:nvSpPr>
        <p:spPr>
          <a:xfrm>
            <a:off x="1938528" y="481213"/>
            <a:ext cx="8485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Kada se riječ piše malim slovom, a vezana je uz događaj?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63DF35-24FC-B047-97F5-1FA927979348}"/>
              </a:ext>
            </a:extLst>
          </p:cNvPr>
          <p:cNvSpPr/>
          <p:nvPr/>
        </p:nvSpPr>
        <p:spPr>
          <a:xfrm>
            <a:off x="383681" y="1551305"/>
            <a:ext cx="44077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an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planeta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Z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emlje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M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eđunarodni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dan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žena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veta tri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kralja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38ADDC-6FAD-9049-95CE-E149971268BA}"/>
              </a:ext>
            </a:extLst>
          </p:cNvPr>
          <p:cNvSpPr/>
          <p:nvPr/>
        </p:nvSpPr>
        <p:spPr>
          <a:xfrm>
            <a:off x="383681" y="3079046"/>
            <a:ext cx="7054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h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umanitarna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akcija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osmijeh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djeteta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bolnici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8694807-DF95-944B-B872-C838C6992490}"/>
              </a:ext>
            </a:extLst>
          </p:cNvPr>
          <p:cNvSpPr/>
          <p:nvPr/>
        </p:nvSpPr>
        <p:spPr>
          <a:xfrm>
            <a:off x="383681" y="3748864"/>
            <a:ext cx="47979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lalomska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utrka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nježna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kraljica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8CC3C3D5-7BCA-C54C-93E9-2DDDF90845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67470">
            <a:off x="1149345" y="4333640"/>
            <a:ext cx="914400" cy="914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91556B-5B91-1247-B5EA-C82C81D008F1}"/>
              </a:ext>
            </a:extLst>
          </p:cNvPr>
          <p:cNvSpPr txBox="1"/>
          <p:nvPr/>
        </p:nvSpPr>
        <p:spPr>
          <a:xfrm>
            <a:off x="1144756" y="5086986"/>
            <a:ext cx="78276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9DD8"/>
                </a:solidFill>
              </a:rPr>
              <a:t>malim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>
                <a:solidFill>
                  <a:srgbClr val="009DD8"/>
                </a:solidFill>
              </a:rPr>
              <a:t>početnim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>
                <a:solidFill>
                  <a:srgbClr val="009DD8"/>
                </a:solidFill>
              </a:rPr>
              <a:t>slovom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/>
              <a:t>piše</a:t>
            </a:r>
            <a:r>
              <a:rPr lang="en-US" sz="2800" dirty="0"/>
              <a:t> se </a:t>
            </a:r>
            <a:r>
              <a:rPr lang="en-US" sz="2800" dirty="0" err="1">
                <a:solidFill>
                  <a:srgbClr val="009DD8"/>
                </a:solidFill>
              </a:rPr>
              <a:t>riječ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/>
              <a:t>koja</a:t>
            </a:r>
            <a:r>
              <a:rPr lang="en-US" sz="2800" dirty="0"/>
              <a:t> </a:t>
            </a:r>
            <a:r>
              <a:rPr lang="en-US" sz="2800" dirty="0" err="1"/>
              <a:t>pobliže</a:t>
            </a:r>
            <a:r>
              <a:rPr lang="en-US" sz="2800" dirty="0"/>
              <a:t> </a:t>
            </a:r>
            <a:r>
              <a:rPr lang="en-US" sz="2800" dirty="0" err="1"/>
              <a:t>označuje</a:t>
            </a:r>
            <a:r>
              <a:rPr lang="en-US" sz="2800" dirty="0"/>
              <a:t> </a:t>
            </a:r>
            <a:r>
              <a:rPr lang="en-US" sz="2800" dirty="0" err="1"/>
              <a:t>događaj</a:t>
            </a:r>
            <a:r>
              <a:rPr lang="en-US" sz="2800" dirty="0"/>
              <a:t>, a </a:t>
            </a:r>
            <a:r>
              <a:rPr lang="en-US" sz="2800" dirty="0" err="1">
                <a:solidFill>
                  <a:srgbClr val="009DD8"/>
                </a:solidFill>
              </a:rPr>
              <a:t>nije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>
                <a:solidFill>
                  <a:srgbClr val="009DD8"/>
                </a:solidFill>
              </a:rPr>
              <a:t>službeni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>
                <a:solidFill>
                  <a:srgbClr val="009DD8"/>
                </a:solidFill>
              </a:rPr>
              <a:t>dio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>
                <a:solidFill>
                  <a:srgbClr val="009DD8"/>
                </a:solidFill>
              </a:rPr>
              <a:t>imena</a:t>
            </a:r>
            <a:endParaRPr lang="en-US" sz="2800" dirty="0">
              <a:solidFill>
                <a:srgbClr val="009D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 build="p"/>
      <p:bldP spid="11" grpId="0" build="p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666" y="49649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6907" y="1518168"/>
            <a:ext cx="1738409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A4EF3B-5F69-BE4E-B66B-C1B615858EC9}"/>
              </a:ext>
            </a:extLst>
          </p:cNvPr>
          <p:cNvSpPr txBox="1"/>
          <p:nvPr/>
        </p:nvSpPr>
        <p:spPr>
          <a:xfrm>
            <a:off x="8456437" y="2353456"/>
            <a:ext cx="25743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69C4B"/>
                </a:solidFill>
              </a:rPr>
              <a:t>K</a:t>
            </a:r>
            <a:r>
              <a:rPr lang="en-HR" sz="2800" b="1" dirty="0">
                <a:solidFill>
                  <a:srgbClr val="069C4B"/>
                </a:solidFill>
              </a:rPr>
              <a:t>ULTURNE, UMJETNIČKE, POLITIČKE…</a:t>
            </a:r>
          </a:p>
          <a:p>
            <a:pPr algn="ctr"/>
            <a:r>
              <a:rPr lang="en-HR" sz="2800" b="1" dirty="0">
                <a:solidFill>
                  <a:srgbClr val="069C4B"/>
                </a:solidFill>
              </a:rPr>
              <a:t>- PRIREDBE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69822E-3BE7-EE48-AA7A-DCFBFFADC230}"/>
              </a:ext>
            </a:extLst>
          </p:cNvPr>
          <p:cNvSpPr/>
          <p:nvPr/>
        </p:nvSpPr>
        <p:spPr>
          <a:xfrm>
            <a:off x="2462783" y="255818"/>
            <a:ext cx="8872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višerječna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različitih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društvenih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priredaba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81ADA5-0220-2745-AC8E-B8D2BAAF9DAF}"/>
              </a:ext>
            </a:extLst>
          </p:cNvPr>
          <p:cNvSpPr/>
          <p:nvPr/>
        </p:nvSpPr>
        <p:spPr>
          <a:xfrm>
            <a:off x="228670" y="1406892"/>
            <a:ext cx="4014146" cy="1964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D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ubrovačke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ljetne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igre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O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limpijske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igre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R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iječki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filološki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11" name="Picture 10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7F92400D-93B3-CA49-9AC2-FAD884DBF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016" y="1433176"/>
            <a:ext cx="2497944" cy="220521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2BB65E-C389-1049-B05C-FA8F0075C2BC}"/>
              </a:ext>
            </a:extLst>
          </p:cNvPr>
          <p:cNvSpPr/>
          <p:nvPr/>
        </p:nvSpPr>
        <p:spPr>
          <a:xfrm>
            <a:off x="693678" y="4189887"/>
            <a:ext cx="737249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prva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višerječnog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velikim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početnim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slovom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ostale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malim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početnim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slovom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vlastita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E26A7F1B-361A-984E-80A0-AE603EDB83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567470">
            <a:off x="1155765" y="33234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52720" y="136516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666" y="49649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95117" y="1655210"/>
            <a:ext cx="1738409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A4EF3B-5F69-BE4E-B66B-C1B615858EC9}"/>
              </a:ext>
            </a:extLst>
          </p:cNvPr>
          <p:cNvSpPr txBox="1"/>
          <p:nvPr/>
        </p:nvSpPr>
        <p:spPr>
          <a:xfrm>
            <a:off x="8735523" y="2444620"/>
            <a:ext cx="25743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69C4B"/>
                </a:solidFill>
              </a:rPr>
              <a:t>K</a:t>
            </a:r>
            <a:r>
              <a:rPr lang="en-HR" sz="2800" b="1" dirty="0">
                <a:solidFill>
                  <a:srgbClr val="069C4B"/>
                </a:solidFill>
              </a:rPr>
              <a:t>ULTURNE, UMJETNIČKE, POLITIČKE…</a:t>
            </a:r>
          </a:p>
          <a:p>
            <a:pPr algn="ctr"/>
            <a:r>
              <a:rPr lang="en-HR" sz="2800" b="1" dirty="0">
                <a:solidFill>
                  <a:srgbClr val="069C4B"/>
                </a:solidFill>
              </a:rPr>
              <a:t>- PRIREDBE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81ADA5-0220-2745-AC8E-B8D2BAAF9DAF}"/>
              </a:ext>
            </a:extLst>
          </p:cNvPr>
          <p:cNvSpPr/>
          <p:nvPr/>
        </p:nvSpPr>
        <p:spPr>
          <a:xfrm>
            <a:off x="297055" y="1433066"/>
            <a:ext cx="8075264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7./VII. </a:t>
            </a:r>
            <a:r>
              <a:rPr lang="en-US" sz="28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lavistički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kongres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/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edmi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F0"/>
                </a:solidFill>
                <a:latin typeface="Calibri" panose="020F0502020204030204" pitchFamily="34" charset="0"/>
              </a:rPr>
              <a:t>s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lavistički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kongres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6F0171-B137-1E4D-8922-4C90FCB0CB69}"/>
              </a:ext>
            </a:extLst>
          </p:cNvPr>
          <p:cNvSpPr/>
          <p:nvPr/>
        </p:nvSpPr>
        <p:spPr>
          <a:xfrm>
            <a:off x="1988538" y="473541"/>
            <a:ext cx="85107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događaja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rednog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broja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redni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broj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službeni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0885D4-1053-7747-956A-C08C4E8C0931}"/>
              </a:ext>
            </a:extLst>
          </p:cNvPr>
          <p:cNvSpPr/>
          <p:nvPr/>
        </p:nvSpPr>
        <p:spPr>
          <a:xfrm>
            <a:off x="297055" y="3212076"/>
            <a:ext cx="5068695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32./</a:t>
            </a:r>
            <a:r>
              <a:rPr lang="en-US" sz="2800" dirty="0" err="1">
                <a:solidFill>
                  <a:srgbClr val="00B0F0"/>
                </a:solidFill>
                <a:latin typeface="Calibri" panose="020F0502020204030204" pitchFamily="34" charset="0"/>
              </a:rPr>
              <a:t>t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rideset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O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limpijske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igre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10BBED-D999-E748-9EDE-D4CE9164C96A}"/>
              </a:ext>
            </a:extLst>
          </p:cNvPr>
          <p:cNvSpPr txBox="1"/>
          <p:nvPr/>
        </p:nvSpPr>
        <p:spPr>
          <a:xfrm>
            <a:off x="372189" y="4563712"/>
            <a:ext cx="3266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r</a:t>
            </a:r>
            <a:r>
              <a:rPr lang="en-HR" sz="2800" dirty="0"/>
              <a:t>edni broj je </a:t>
            </a:r>
            <a:r>
              <a:rPr lang="en-US" sz="2800" dirty="0"/>
              <a:t>r</a:t>
            </a:r>
            <a:r>
              <a:rPr lang="en-HR" sz="2800" dirty="0"/>
              <a:t>edoslijed događaja, nije dio imena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C2A310-4E2A-354A-B621-608F08C8B139}"/>
              </a:ext>
            </a:extLst>
          </p:cNvPr>
          <p:cNvSpPr txBox="1"/>
          <p:nvPr/>
        </p:nvSpPr>
        <p:spPr>
          <a:xfrm>
            <a:off x="3844322" y="4302104"/>
            <a:ext cx="2399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i</a:t>
            </a:r>
            <a:r>
              <a:rPr lang="en-HR" sz="2800" dirty="0"/>
              <a:t>me događaja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8F251D6-4795-9046-9AD8-C7CA2A8A8C31}"/>
              </a:ext>
            </a:extLst>
          </p:cNvPr>
          <p:cNvSpPr/>
          <p:nvPr/>
        </p:nvSpPr>
        <p:spPr>
          <a:xfrm>
            <a:off x="1763659" y="2350141"/>
            <a:ext cx="5534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redni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broj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je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dio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službenoga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imena</a:t>
            </a:r>
            <a:endParaRPr lang="en-HR" sz="2800" b="1" dirty="0"/>
          </a:p>
        </p:txBody>
      </p:sp>
      <p:pic>
        <p:nvPicPr>
          <p:cNvPr id="19" name="Graphic 18" descr="Arrow: Slight curve with solid fill">
            <a:extLst>
              <a:ext uri="{FF2B5EF4-FFF2-40B4-BE49-F238E27FC236}">
                <a16:creationId xmlns:a16="http://schemas.microsoft.com/office/drawing/2014/main" id="{4EE07904-7705-2643-9C67-0A17519D7A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567470">
            <a:off x="863108" y="3868259"/>
            <a:ext cx="674922" cy="674922"/>
          </a:xfrm>
          <a:prstGeom prst="rect">
            <a:avLst/>
          </a:prstGeom>
        </p:spPr>
      </p:pic>
      <p:pic>
        <p:nvPicPr>
          <p:cNvPr id="20" name="Graphic 19" descr="Arrow: Slight curve with solid fill">
            <a:extLst>
              <a:ext uri="{FF2B5EF4-FFF2-40B4-BE49-F238E27FC236}">
                <a16:creationId xmlns:a16="http://schemas.microsoft.com/office/drawing/2014/main" id="{83BDBF67-4D0C-F24F-B302-AE7BBBFA1D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567470">
            <a:off x="3258923" y="3763267"/>
            <a:ext cx="674922" cy="67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0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9" grpId="1"/>
      <p:bldP spid="14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509</Words>
  <Application>Microsoft Macintosh PowerPoint</Application>
  <PresentationFormat>Widescreen</PresentationFormat>
  <Paragraphs>73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2021-05-09T18:15:32Z</dcterms:modified>
</cp:coreProperties>
</file>